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2" r:id="rId2"/>
    <p:sldMasterId id="2147483729" r:id="rId3"/>
  </p:sldMasterIdLst>
  <p:notesMasterIdLst>
    <p:notesMasterId r:id="rId12"/>
  </p:notesMasterIdLst>
  <p:handoutMasterIdLst>
    <p:handoutMasterId r:id="rId13"/>
  </p:handoutMasterIdLst>
  <p:sldIdLst>
    <p:sldId id="617" r:id="rId4"/>
    <p:sldId id="619" r:id="rId5"/>
    <p:sldId id="618" r:id="rId6"/>
    <p:sldId id="599" r:id="rId7"/>
    <p:sldId id="598" r:id="rId8"/>
    <p:sldId id="600" r:id="rId9"/>
    <p:sldId id="603" r:id="rId10"/>
    <p:sldId id="60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79" autoAdjust="0"/>
    <p:restoredTop sz="90586" autoAdjust="0"/>
  </p:normalViewPr>
  <p:slideViewPr>
    <p:cSldViewPr>
      <p:cViewPr varScale="1">
        <p:scale>
          <a:sx n="66" d="100"/>
          <a:sy n="66" d="100"/>
        </p:scale>
        <p:origin x="-810" y="-10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50" d="100"/>
        <a:sy n="50" d="100"/>
      </p:scale>
      <p:origin x="0" y="5772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AA118-960A-4FF2-8929-CD755660E3EC}" type="datetimeFigureOut">
              <a:rPr lang="en-US" smtClean="0"/>
              <a:pPr/>
              <a:t>12/22/2011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869B1-22A6-4D87-BF45-AC960BAA6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12446-81AD-4816-AE12-77568D33AACE}" type="datetimeFigureOut">
              <a:rPr lang="en-US" smtClean="0"/>
              <a:pPr/>
              <a:t>12/22/2011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AEF04-39DC-42B5-8DB2-06E065CC6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A668C-E2F6-4B0D-B6A0-9DF387DD3033}" type="slidenum">
              <a:rPr lang="en-US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/>
              <a:t>4</a:t>
            </a:fld>
            <a:endParaRPr lang="en-US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8A31-2254-4E2C-A385-9BAF654083A4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36223-E318-4645-AA47-EECCDFB7D987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BF094-FC23-45CF-B01A-17AA9B080CC9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32B6-7A30-4F55-86F4-0300E24AACD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41CD-B194-486A-BC64-9DAB5B4A89E7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127B-9CBF-4F53-B6FB-8783ABD43D75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DAFC-AFFD-4684-A809-698FCD38837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D4A98-7640-4635-8B88-62072C34B4A5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E5E3-9063-4E2B-9B1E-15F2057167D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8F0-5D2B-47F0-B0D0-3E5789BEF543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B7CB-D924-4282-A3AA-9913F12FA560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55D82-C6FB-4849-9698-7F0749193D1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F2529-8386-4B37-959D-A8E1272C85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A98C-5172-4283-AD98-C55066B1E0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4268D-B92A-43AC-9C00-2909AC189DC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F4774-5B87-48C3-B5C7-9A4D596205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DB1D0-B135-4B69-B553-82B30D6258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7DB99-E563-448B-A406-355C0B4F56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BEC08-6B5F-4627-9DBA-CAD531D1261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F7A4C-D753-4C77-AC32-1A02AB582B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758CF-4FDD-4CE6-A027-3B0B34833A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26FE-0E0D-4E5A-92C0-32DAA90C3AD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18288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 flipH="1">
            <a:off x="8001000" y="6553200"/>
            <a:ext cx="5334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645C3-4855-482C-8CF9-DE34AC9221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D96752A-D0C7-4021-8075-8259B39CFF5E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585F4E3E-DCF8-4DC8-935C-74C253EC4FCC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345960F9-EF30-4674-8EC4-22FD41D88AAB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1964CC80-D7A7-4A45-A2C1-EBB6541057FC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516FD70D-F84A-41A3-865B-877346A9DE02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2F4D08FB-349D-4EE8-864B-EAF498E82472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CC6DE019-FD23-4C11-BE6D-F68C9C2F6422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6A8FC63E-0905-4DE0-BFF0-1F5AFF578F27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8C234AF1-61EC-458F-8E33-1B27271D321F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10FC0905-8A92-4CD5-8350-851B5FDE02D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85B3C90A-C5DF-4CF6-AB86-35B0555A6A3A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B3C5C6C-244E-438F-94B8-F0C9ACB9C862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AA89596-5BC5-4621-8219-91E1E59E971D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A1D66B43-1C1E-40A9-BE59-3720D6ABD614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DB955D32-7F44-45B9-8438-7C7CDE5C716D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C4B6AF48-F985-4A2C-9EC8-C148AB0D2616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F7870E53-8B26-479D-A044-5E8DF9ABA59C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E7ED09A9-9271-47F8-A0FF-EF6018A1AA96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64B33201-E4D3-45C1-8BAC-289689E06138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A4B8AD07-8E59-456E-B4C1-14E78D27C95C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B443DB5F-AB1A-4DE6-9E5D-D2E61B5CD700}" type="datetime1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12/22/2011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E52A174B-1118-442F-8859-99D612E28074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C77100C-0F7A-40CA-B42C-243B4C3243A2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07B9EB0-32F6-4AFF-B148-ADBCF1966605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ea typeface="MS PGothic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788C515C-2B4F-49FC-8E1B-BA2C08B1AFA5}" type="datetime1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12/22/2011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2CABD6DB-3B26-409A-9890-59F57A0C4263}" type="slidenum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haron@sharonbenjami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/>
              <a:t>C. </a:t>
            </a:r>
            <a:r>
              <a:rPr lang="en-US" b="1" i="1" dirty="0" err="1" smtClean="0"/>
              <a:t>difficile</a:t>
            </a:r>
            <a:r>
              <a:rPr lang="en-US" b="1" i="1" dirty="0" smtClean="0"/>
              <a:t> </a:t>
            </a:r>
            <a:r>
              <a:rPr lang="en-US" b="1" dirty="0" smtClean="0"/>
              <a:t>Prevention </a:t>
            </a:r>
            <a:br>
              <a:rPr lang="en-US" b="1" dirty="0" smtClean="0"/>
            </a:br>
            <a:r>
              <a:rPr lang="en-US" b="1" dirty="0" smtClean="0"/>
              <a:t>Partnership Workshop</a:t>
            </a:r>
            <a:br>
              <a:rPr lang="en-US" b="1" dirty="0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4724400"/>
            <a:ext cx="3276600" cy="9144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November 15, 2011 </a:t>
            </a:r>
            <a:endParaRPr lang="en-US" sz="2400" dirty="0" smtClean="0"/>
          </a:p>
        </p:txBody>
      </p:sp>
      <p:pic>
        <p:nvPicPr>
          <p:cNvPr id="2052" name="Picture 4" descr="New Masspro Logo bl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12954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762000"/>
            <a:ext cx="2286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MSCF-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457200"/>
            <a:ext cx="91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:\Documents and Settings\sabrinaa\Local Settings\Temporary Internet Files\Content.Outlook\99165H9W\Copy of Seal-DP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533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585F4E3E-DCF8-4DC8-935C-74C253EC4FCC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1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Massachusetts</a:t>
            </a:r>
            <a:r>
              <a:rPr lang="en-US" i="1" dirty="0" smtClean="0"/>
              <a:t> </a:t>
            </a:r>
            <a:r>
              <a:rPr lang="en-US" dirty="0" smtClean="0"/>
              <a:t>CDI Prevention </a:t>
            </a:r>
            <a:r>
              <a:rPr lang="en-US" dirty="0" err="1" smtClean="0"/>
              <a:t>Collaboratives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8006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 Paula Griswold, MA Coalition for the Prevention of Medical Errors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Helen Magliozzi, Massachusetts Senior Care Foundation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2007-2009    DPH, Coalition   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	                   Infection Prevention in Hospitals</a:t>
            </a:r>
          </a:p>
          <a:p>
            <a:pPr>
              <a:buNone/>
            </a:pPr>
            <a:r>
              <a:rPr lang="en-US" sz="2400" dirty="0" smtClean="0"/>
              <a:t>2009-2011     CDC, DPH, Coalition, Masspro</a:t>
            </a:r>
          </a:p>
          <a:p>
            <a:pPr marL="342900" lvl="1" indent="-342900">
              <a:buNone/>
            </a:pPr>
            <a:r>
              <a:rPr lang="en-US" sz="2400" dirty="0" smtClean="0"/>
              <a:t>		           </a:t>
            </a:r>
            <a:r>
              <a:rPr lang="en-US" sz="2400" i="1" dirty="0" smtClean="0"/>
              <a:t>C. </a:t>
            </a:r>
            <a:r>
              <a:rPr lang="en-US" sz="2400" i="1" dirty="0" err="1" smtClean="0"/>
              <a:t>difficile</a:t>
            </a:r>
            <a:r>
              <a:rPr lang="en-US" sz="2400" i="1" dirty="0" smtClean="0"/>
              <a:t> </a:t>
            </a:r>
            <a:r>
              <a:rPr lang="en-US" sz="2400" dirty="0" smtClean="0"/>
              <a:t>Infection Prevention in Hospitals</a:t>
            </a:r>
          </a:p>
          <a:p>
            <a:pPr>
              <a:buNone/>
            </a:pPr>
            <a:r>
              <a:rPr lang="en-US" sz="2400" dirty="0" smtClean="0"/>
              <a:t>2009 – now    DPH, Coalition, MHA, MMS, Masspro, et al. 			            STAAR -State Action on Avoidable </a:t>
            </a:r>
            <a:r>
              <a:rPr lang="en-US" sz="2400" dirty="0" err="1" smtClean="0"/>
              <a:t>Rehospitalizations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2011- July 2012  CDC, DPH, Coalition, Mass Senior Care, Masspro	</a:t>
            </a:r>
          </a:p>
          <a:p>
            <a:pPr>
              <a:buNone/>
            </a:pPr>
            <a:r>
              <a:rPr lang="en-US" sz="2400" dirty="0" smtClean="0"/>
              <a:t>			</a:t>
            </a:r>
            <a:r>
              <a:rPr lang="en-US" sz="2400" i="1" dirty="0" smtClean="0"/>
              <a:t>  C. </a:t>
            </a:r>
            <a:r>
              <a:rPr lang="en-US" sz="2400" i="1" dirty="0" err="1" smtClean="0"/>
              <a:t>difficile</a:t>
            </a:r>
            <a:r>
              <a:rPr lang="en-US" sz="2400" i="1" dirty="0" smtClean="0"/>
              <a:t> </a:t>
            </a:r>
            <a:r>
              <a:rPr lang="en-US" sz="2400" dirty="0" smtClean="0"/>
              <a:t>Infection Prevention Partnership in 				hospitals and skilled nursing facilities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1964CC80-D7A7-4A45-A2C1-EBB6541057FC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2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Program Objectives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sz="2200" smtClean="0"/>
              <a:t>List two strategies that hospital teams completing the 2 year Collaborative used to prevent transmission of </a:t>
            </a:r>
            <a:r>
              <a:rPr lang="en-US" sz="2200" i="1" smtClean="0"/>
              <a:t>C. difficile</a:t>
            </a:r>
            <a:r>
              <a:rPr lang="en-US" sz="2200" smtClean="0"/>
              <a:t> in their organizations.  </a:t>
            </a:r>
          </a:p>
          <a:p>
            <a:r>
              <a:rPr lang="en-US" sz="2200" smtClean="0"/>
              <a:t>Describe one process from hospital teams about their experience on how you can engage front-line staff as active participants in improving and sustaining optimal infection control practices. </a:t>
            </a:r>
          </a:p>
          <a:p>
            <a:r>
              <a:rPr lang="en-US" sz="2200" smtClean="0"/>
              <a:t>List three optimal prevention practices for long term care facilities, and how these differ from acute care hospitals.</a:t>
            </a:r>
          </a:p>
          <a:p>
            <a:r>
              <a:rPr lang="en-US" sz="2200" smtClean="0"/>
              <a:t>Establish a working relationship during this program and over the next month with your partner organizations to develop a plan to engage your front-line staff in testing and spreading good infection prevention practice in your home organizations, and improving communications across the continuum of care.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1964CC80-D7A7-4A45-A2C1-EBB6541057FC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762000"/>
            <a:ext cx="8077200" cy="2057400"/>
          </a:xfrm>
        </p:spPr>
        <p:txBody>
          <a:bodyPr/>
          <a:lstStyle/>
          <a:p>
            <a:pPr eaLnBrk="1" hangingPunct="1"/>
            <a:r>
              <a:rPr lang="en-US" sz="3600" i="1" dirty="0" smtClean="0"/>
              <a:t>C. Difficile</a:t>
            </a:r>
            <a:r>
              <a:rPr lang="en-US" sz="3600" dirty="0" smtClean="0"/>
              <a:t> Prevention Partnership Collaborative: Bringing Together </a:t>
            </a:r>
            <a:br>
              <a:rPr lang="en-US" sz="3600" dirty="0" smtClean="0"/>
            </a:br>
            <a:r>
              <a:rPr lang="en-US" sz="3600" dirty="0" smtClean="0"/>
              <a:t>Hospitals &amp; Skilled Nursing Facilities</a:t>
            </a:r>
            <a:endParaRPr lang="en-US" sz="3600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086600" cy="1752600"/>
          </a:xfrm>
        </p:spPr>
        <p:txBody>
          <a:bodyPr rtlCol="0">
            <a:normAutofit fontScale="25000" lnSpcReduction="2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/>
              <a:t>Sharon Benjamin, PhD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>
                <a:hlinkClick r:id="rId3"/>
              </a:rPr>
              <a:t>sharon@sharonbenjamin.com</a:t>
            </a:r>
            <a:r>
              <a:rPr lang="en-US" sz="9600" dirty="0" smtClean="0"/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/>
              <a:t>For the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/>
              <a:t>Massachusetts Coalition for the Prevention of Medical Errors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/>
              <a:t>www.macoalition.org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Objectives for the day (S. Benjamin)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>
                <a:latin typeface="+mj-lt"/>
              </a:rPr>
              <a:t>The purpose of my work today is to: </a:t>
            </a:r>
          </a:p>
          <a:p>
            <a:pPr marL="0" indent="0">
              <a:defRPr/>
            </a:pPr>
            <a:r>
              <a:rPr lang="en-US" dirty="0" smtClean="0">
                <a:latin typeface="+mj-lt"/>
              </a:rPr>
              <a:t>Demonstrate, discuss, teach and support the adoption of change strategies that incorporate proven, new methods and techniques to accelerate successful change initiatives.   </a:t>
            </a:r>
          </a:p>
          <a:p>
            <a:pPr marL="0" indent="0">
              <a:defRPr/>
            </a:pPr>
            <a:r>
              <a:rPr lang="en-US" dirty="0" smtClean="0">
                <a:latin typeface="+mj-lt"/>
              </a:rPr>
              <a:t>Provoke thoughtful discussion around approaches for sustaining change momentum in individual facilities.  </a:t>
            </a:r>
          </a:p>
          <a:p>
            <a:pPr marL="0" indent="0">
              <a:defRPr/>
            </a:pPr>
            <a:r>
              <a:rPr lang="en-US" dirty="0" smtClean="0">
                <a:latin typeface="+mj-lt"/>
              </a:rPr>
              <a:t>Elicit enthusiastic participation moving beyond infection control experts</a:t>
            </a:r>
          </a:p>
          <a:p>
            <a:pPr lvl="0"/>
            <a:endParaRPr lang="en-US" b="1" dirty="0" smtClean="0">
              <a:latin typeface="+mj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447800"/>
            <a:ext cx="238601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77200" cy="1524000"/>
          </a:xfrm>
        </p:spPr>
        <p:txBody>
          <a:bodyPr/>
          <a:lstStyle/>
          <a:p>
            <a:pPr eaLnBrk="1" hangingPunct="1"/>
            <a:r>
              <a:rPr lang="en-US" smtClean="0"/>
              <a:t>Spontaneous &amp; Speedy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2108200"/>
            <a:ext cx="8001000" cy="41148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Find someone you don’t know.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Introduce yourself.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Each person take 1 minute to answer the following: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2400" dirty="0" smtClean="0">
                <a:latin typeface="+mj-lt"/>
              </a:rPr>
              <a:t>The reason my facility is involved today is……………..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2400" dirty="0" smtClean="0">
                <a:latin typeface="+mj-lt"/>
              </a:rPr>
              <a:t>I hope that I leave today with…………………….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Change partners when the bell sounds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Design for the Collaborative Work We’re Doing</a:t>
            </a:r>
            <a:endParaRPr lang="en-US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dirty="0" smtClean="0">
                <a:latin typeface="+mj-lt"/>
              </a:rPr>
              <a:t> </a:t>
            </a:r>
          </a:p>
          <a:p>
            <a:pPr marL="0" indent="0">
              <a:defRPr/>
            </a:pPr>
            <a:r>
              <a:rPr lang="en-US" sz="2800" dirty="0" smtClean="0">
                <a:latin typeface="+mj-lt"/>
              </a:rPr>
              <a:t>Based on experiential learning with a minimal amount of “telling” and a maximum of self-discovery </a:t>
            </a:r>
          </a:p>
          <a:p>
            <a:pPr marL="0" indent="0">
              <a:defRPr/>
            </a:pPr>
            <a:r>
              <a:rPr lang="en-US" sz="2800" dirty="0" smtClean="0">
                <a:latin typeface="+mj-lt"/>
              </a:rPr>
              <a:t>New techniques and methods introduced and woven in for you to learn and use </a:t>
            </a:r>
          </a:p>
          <a:p>
            <a:pPr marL="0" indent="0">
              <a:defRPr/>
            </a:pPr>
            <a:r>
              <a:rPr lang="en-US" sz="2800" dirty="0" smtClean="0">
                <a:latin typeface="+mj-lt"/>
              </a:rPr>
              <a:t>Application to your challenges</a:t>
            </a:r>
          </a:p>
          <a:p>
            <a:pPr marL="0" indent="0">
              <a:defRPr/>
            </a:pPr>
            <a:r>
              <a:rPr lang="en-US" sz="2800" dirty="0" smtClean="0">
                <a:latin typeface="+mj-lt"/>
              </a:rPr>
              <a:t>We seek to draw out and build on the direct experience of you and everyone in the room</a:t>
            </a:r>
          </a:p>
          <a:p>
            <a:pPr marL="0" indent="0">
              <a:defRPr/>
            </a:pPr>
            <a:r>
              <a:rPr lang="en-US" sz="2800" dirty="0" smtClean="0">
                <a:latin typeface="+mj-lt"/>
              </a:rPr>
              <a:t>We will search for the minimum structure to liberate the maximum innovation</a:t>
            </a:r>
          </a:p>
          <a:p>
            <a:pPr marL="0" indent="0">
              <a:defRPr/>
            </a:pPr>
            <a:endParaRPr lang="en-US" dirty="0" smtClean="0">
              <a:latin typeface="+mj-lt"/>
            </a:endParaRPr>
          </a:p>
          <a:p>
            <a:pPr lvl="0"/>
            <a:endParaRPr lang="en-US" b="1" dirty="0" smtClean="0">
              <a:latin typeface="+mj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eaLnBrk="1" hangingPunct="1"/>
            <a:r>
              <a:rPr lang="en-US" sz="4000" u="sng" smtClean="0"/>
              <a:t>Problems &amp; Opportunities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Awareness Iceberg</a:t>
            </a:r>
          </a:p>
        </p:txBody>
      </p:sp>
      <p:pic>
        <p:nvPicPr>
          <p:cNvPr id="24579" name="Picture 5" descr="MCj04078080000[1]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1752600"/>
            <a:ext cx="5302250" cy="4059238"/>
          </a:xfrm>
          <a:noFill/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6553200" y="1828800"/>
            <a:ext cx="17303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4%</a:t>
            </a: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known to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 top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6553200" y="2514600"/>
            <a:ext cx="17303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9%</a:t>
            </a: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known to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 middle</a:t>
            </a: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6553200" y="3733800"/>
            <a:ext cx="19002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74%</a:t>
            </a: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known to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 supervisors</a:t>
            </a:r>
          </a:p>
        </p:txBody>
      </p:sp>
      <p:sp>
        <p:nvSpPr>
          <p:cNvPr id="24583" name="Text Box 9"/>
          <p:cNvSpPr txBox="1">
            <a:spLocks noChangeArrowheads="1"/>
          </p:cNvSpPr>
          <p:nvPr/>
        </p:nvSpPr>
        <p:spPr bwMode="auto">
          <a:xfrm>
            <a:off x="6475413" y="4987925"/>
            <a:ext cx="2070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100%</a:t>
            </a: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known to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  the front line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    &amp; patients </a:t>
            </a:r>
          </a:p>
        </p:txBody>
      </p:sp>
      <p:sp>
        <p:nvSpPr>
          <p:cNvPr id="24584" name="Line 10"/>
          <p:cNvSpPr>
            <a:spLocks noChangeShapeType="1"/>
          </p:cNvSpPr>
          <p:nvPr/>
        </p:nvSpPr>
        <p:spPr bwMode="auto">
          <a:xfrm>
            <a:off x="762000" y="2209800"/>
            <a:ext cx="5695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4585" name="Line 11"/>
          <p:cNvSpPr>
            <a:spLocks noChangeShapeType="1"/>
          </p:cNvSpPr>
          <p:nvPr/>
        </p:nvSpPr>
        <p:spPr bwMode="auto">
          <a:xfrm>
            <a:off x="762000" y="2743200"/>
            <a:ext cx="5695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4586" name="Line 12"/>
          <p:cNvSpPr>
            <a:spLocks noChangeShapeType="1"/>
          </p:cNvSpPr>
          <p:nvPr/>
        </p:nvSpPr>
        <p:spPr bwMode="auto">
          <a:xfrm>
            <a:off x="762000" y="3962400"/>
            <a:ext cx="5695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4587" name="Line 13"/>
          <p:cNvSpPr>
            <a:spLocks noChangeShapeType="1"/>
          </p:cNvSpPr>
          <p:nvPr/>
        </p:nvSpPr>
        <p:spPr bwMode="auto">
          <a:xfrm>
            <a:off x="762000" y="5334000"/>
            <a:ext cx="5695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 rot="10803797" flipH="1">
            <a:off x="1903413" y="4114800"/>
            <a:ext cx="990600" cy="1376363"/>
          </a:xfrm>
          <a:prstGeom prst="curvedRightArrow">
            <a:avLst>
              <a:gd name="adj1" fmla="val 27788"/>
              <a:gd name="adj2" fmla="val 55577"/>
              <a:gd name="adj3" fmla="val 33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prstClr val="white"/>
              </a:solidFill>
              <a:latin typeface="Arial" pitchFamily="34" charset="0"/>
              <a:ea typeface="MS PGothic" pitchFamily="34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white"/>
                </a:solidFill>
                <a:latin typeface="Arial" pitchFamily="34" charset="0"/>
                <a:ea typeface="MS PGothic" pitchFamily="34" charset="-128"/>
              </a:rPr>
              <a:t>                  </a:t>
            </a:r>
            <a:endParaRPr lang="en-US" sz="2400" b="1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 rot="21509819" flipH="1">
            <a:off x="3124200" y="4191000"/>
            <a:ext cx="911225" cy="1452563"/>
          </a:xfrm>
          <a:prstGeom prst="curvedRightArrow">
            <a:avLst>
              <a:gd name="adj1" fmla="val 31882"/>
              <a:gd name="adj2" fmla="val 63763"/>
              <a:gd name="adj3" fmla="val 33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4590" name="Rectangle 1"/>
          <p:cNvSpPr>
            <a:spLocks noChangeArrowheads="1"/>
          </p:cNvSpPr>
          <p:nvPr/>
        </p:nvSpPr>
        <p:spPr bwMode="auto">
          <a:xfrm>
            <a:off x="990600" y="588803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Adapted from study conducted by Sidney Yoshida,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initially presented at the International Quality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</a:rPr>
              <a:t>Symposium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2" grpId="0" animBg="1"/>
      <p:bldP spid="206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4620</TotalTime>
  <Words>416</Words>
  <Application>Microsoft Office PowerPoint</Application>
  <PresentationFormat>On-screen Show (4:3)</PresentationFormat>
  <Paragraphs>73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1_Equity</vt:lpstr>
      <vt:lpstr>Office Theme</vt:lpstr>
      <vt:lpstr>3_Office Theme</vt:lpstr>
      <vt:lpstr>  C. difficile Prevention  Partnership Workshop   </vt:lpstr>
      <vt:lpstr>Massachusetts CDI Prevention Collaboratives</vt:lpstr>
      <vt:lpstr>Program Objectives</vt:lpstr>
      <vt:lpstr>C. Difficile Prevention Partnership Collaborative: Bringing Together  Hospitals &amp; Skilled Nursing Facilities</vt:lpstr>
      <vt:lpstr>Objectives for the day (S. Benjamin)</vt:lpstr>
      <vt:lpstr>Spontaneous &amp; Speedy Networking</vt:lpstr>
      <vt:lpstr>Design for the Collaborative Work We’re Doing</vt:lpstr>
      <vt:lpstr>Problems &amp; Opportunities  Awareness Iceberg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Administrator</cp:lastModifiedBy>
  <cp:revision>141</cp:revision>
  <dcterms:created xsi:type="dcterms:W3CDTF">2011-10-29T18:16:15Z</dcterms:created>
  <dcterms:modified xsi:type="dcterms:W3CDTF">2011-12-22T19:35:23Z</dcterms:modified>
</cp:coreProperties>
</file>